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257" r:id="rId4"/>
    <p:sldId id="271" r:id="rId5"/>
    <p:sldId id="258" r:id="rId6"/>
    <p:sldId id="272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4" r:id="rId18"/>
    <p:sldId id="275" r:id="rId19"/>
    <p:sldId id="270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8C8AF">
              <a:alpha val="5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D6A67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E7E6E2">
              <a:alpha val="60000"/>
            </a:srgbClr>
          </a:solidFill>
        </a:fill>
      </a:tcStyle>
    </a:wholeTbl>
    <a:band2H>
      <a:tcTxStyle/>
      <a:tcStyle>
        <a:tcBdr/>
        <a:fill>
          <a:solidFill>
            <a:srgbClr val="B6BEC8">
              <a:alpha val="3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solidFill>
            <a:srgbClr val="E6E4D7">
              <a:alpha val="70000"/>
            </a:srgbClr>
          </a:solidFill>
        </a:fill>
      </a:tcStyle>
    </a:wholeTbl>
    <a:band2H>
      <a:tcTxStyle/>
      <a:tcStyle>
        <a:tcBdr/>
        <a:fill>
          <a:solidFill>
            <a:srgbClr val="CBCAB9">
              <a:alpha val="7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25400" cap="flat">
              <a:solidFill>
                <a:srgbClr val="6D6A67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solidFill>
            <a:srgbClr val="E6E4D7">
              <a:alpha val="70000"/>
            </a:srgbClr>
          </a:solidFill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9E0">
              <a:alpha val="80000"/>
            </a:srgbClr>
          </a:solidFill>
        </a:fill>
      </a:tcStyle>
    </a:wholeTbl>
    <a:band2H>
      <a:tcTxStyle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DBD9C9">
              <a:alpha val="30000"/>
            </a:srgbClr>
          </a:solidFill>
        </a:fill>
      </a:tcStyle>
    </a:wholeTbl>
    <a:band2H>
      <a:tcTxStyle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solidFill>
                <a:srgbClr val="5A5950"/>
              </a:solidFill>
              <a:prstDash val="solid"/>
              <a:miter lim="400000"/>
            </a:ln>
          </a:insideV>
        </a:tcBdr>
        <a:fill>
          <a:solidFill>
            <a:srgbClr val="DBD9C9">
              <a:alpha val="30000"/>
            </a:srgbClr>
          </a:solidFill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9B9">
              <a:alpha val="50000"/>
            </a:srgbClr>
          </a:solidFill>
        </a:fill>
      </a:tcStyle>
    </a:lastRow>
    <a:fir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9B9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254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254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9"/>
    <p:restoredTop sz="94643"/>
  </p:normalViewPr>
  <p:slideViewPr>
    <p:cSldViewPr snapToGrid="0" snapToObjects="1">
      <p:cViewPr varScale="1">
        <p:scale>
          <a:sx n="55" d="100"/>
          <a:sy n="55" d="100"/>
        </p:scale>
        <p:origin x="564" y="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.xlsx"/><Relationship Id="rId1" Type="http://schemas.openxmlformats.org/officeDocument/2006/relationships/image" Target="../media/image26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hPercent val="40"/>
      <c:rotY val="3"/>
      <c:depthPercent val="31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1E-3"/>
          <c:y val="5.000000000000001E-3"/>
          <c:w val="0.99"/>
          <c:h val="0.987499999999999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Región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  <a:sp3d prstMaterial="matte"/>
          </c:spPr>
          <c:invertIfNegative val="0"/>
          <c:pictureOptions>
            <c:pictureFormat val="stretch"/>
          </c:pictureOptions>
          <c:cat>
            <c:strRef>
              <c:f>Sheet1!$B$1:$D$1</c:f>
              <c:strCache>
                <c:ptCount val="3"/>
                <c:pt idx="0">
                  <c:v>1984</c:v>
                </c:pt>
                <c:pt idx="1">
                  <c:v>1998</c:v>
                </c:pt>
                <c:pt idx="2">
                  <c:v>2010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</c:v>
                </c:pt>
                <c:pt idx="1">
                  <c:v>6.2</c:v>
                </c:pt>
                <c:pt idx="2">
                  <c:v>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21-CF44-A5E4-F1C1417BD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shape val="box"/>
        <c:axId val="111910272"/>
        <c:axId val="112006272"/>
        <c:axId val="111293312"/>
      </c:bar3DChart>
      <c:catAx>
        <c:axId val="111910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4500" b="1" i="0" u="none" strike="noStrike">
                <a:solidFill>
                  <a:srgbClr val="C13030"/>
                </a:solidFill>
                <a:latin typeface="Hoefler Text"/>
              </a:defRPr>
            </a:pPr>
            <a:endParaRPr lang="sl-SI"/>
          </a:p>
        </c:txPr>
        <c:crossAx val="112006272"/>
        <c:crosses val="autoZero"/>
        <c:auto val="1"/>
        <c:lblAlgn val="ctr"/>
        <c:lblOffset val="100"/>
        <c:noMultiLvlLbl val="1"/>
      </c:catAx>
      <c:valAx>
        <c:axId val="11200627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86837F"/>
                </a:solidFill>
                <a:latin typeface="Hoefler Text"/>
              </a:defRPr>
            </a:pPr>
            <a:endParaRPr lang="sl-SI"/>
          </a:p>
        </c:txPr>
        <c:crossAx val="111910272"/>
        <c:crosses val="autoZero"/>
        <c:crossBetween val="between"/>
        <c:majorUnit val="2.75"/>
        <c:minorUnit val="1.375"/>
      </c:valAx>
      <c:serAx>
        <c:axId val="111293312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crossAx val="112006272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ngbat_hd.png" descr="dingbat_h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04" y="7385050"/>
            <a:ext cx="10754592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o del título"/>
          <p:cNvSpPr txBox="1">
            <a:spLocks noGrp="1"/>
          </p:cNvSpPr>
          <p:nvPr>
            <p:ph type="title"/>
          </p:nvPr>
        </p:nvSpPr>
        <p:spPr>
          <a:xfrm>
            <a:off x="3454400" y="3200400"/>
            <a:ext cx="17475200" cy="3962400"/>
          </a:xfrm>
          <a:prstGeom prst="rect">
            <a:avLst/>
          </a:prstGeom>
        </p:spPr>
        <p:txBody>
          <a:bodyPr anchor="b"/>
          <a:lstStyle>
            <a:lvl1pPr>
              <a:defRPr sz="106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454400" y="8305800"/>
            <a:ext cx="17475200" cy="198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5150" y="13227050"/>
            <a:ext cx="419100" cy="508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 Juan López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 Juan López</a:t>
            </a:r>
          </a:p>
        </p:txBody>
      </p:sp>
      <p:sp>
        <p:nvSpPr>
          <p:cNvPr id="95" name="“Escribe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5994400"/>
            <a:ext cx="19621500" cy="990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3400"/>
              </a:spcBef>
              <a:buSzTx/>
              <a:buNone/>
            </a:lvl1pPr>
          </a:lstStyle>
          <a:p>
            <a:r>
              <a:t>“Escribe una cita aquí”</a:t>
            </a:r>
          </a:p>
        </p:txBody>
      </p:sp>
      <p:sp>
        <p:nvSpPr>
          <p:cNvPr id="9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n"/>
          <p:cNvSpPr>
            <a:spLocks noGrp="1"/>
          </p:cNvSpPr>
          <p:nvPr>
            <p:ph type="pic" idx="13"/>
          </p:nvPr>
        </p:nvSpPr>
        <p:spPr>
          <a:xfrm>
            <a:off x="3311" y="5001"/>
            <a:ext cx="24422101" cy="172012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>
            <a:spLocks noGrp="1"/>
          </p:cNvSpPr>
          <p:nvPr>
            <p:ph type="pic" idx="13"/>
          </p:nvPr>
        </p:nvSpPr>
        <p:spPr>
          <a:xfrm>
            <a:off x="2438400" y="-482600"/>
            <a:ext cx="19507200" cy="13739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exto del título"/>
          <p:cNvSpPr txBox="1">
            <a:spLocks noGrp="1"/>
          </p:cNvSpPr>
          <p:nvPr>
            <p:ph type="title"/>
          </p:nvPr>
        </p:nvSpPr>
        <p:spPr>
          <a:xfrm>
            <a:off x="3454400" y="10287000"/>
            <a:ext cx="17475200" cy="1638300"/>
          </a:xfrm>
          <a:prstGeom prst="rect">
            <a:avLst/>
          </a:prstGeom>
        </p:spPr>
        <p:txBody>
          <a:bodyPr/>
          <a:lstStyle>
            <a:lvl1pPr>
              <a:defRPr sz="106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454400" y="11912600"/>
            <a:ext cx="174752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5308600"/>
            <a:ext cx="19621500" cy="31115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n"/>
          <p:cNvSpPr>
            <a:spLocks noGrp="1"/>
          </p:cNvSpPr>
          <p:nvPr>
            <p:ph type="pic" idx="13"/>
          </p:nvPr>
        </p:nvSpPr>
        <p:spPr>
          <a:xfrm>
            <a:off x="11099182" y="1524000"/>
            <a:ext cx="15562608" cy="109612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exto del título"/>
          <p:cNvSpPr txBox="1">
            <a:spLocks noGrp="1"/>
          </p:cNvSpPr>
          <p:nvPr>
            <p:ph type="title"/>
          </p:nvPr>
        </p:nvSpPr>
        <p:spPr>
          <a:xfrm>
            <a:off x="1447800" y="3708400"/>
            <a:ext cx="11341100" cy="3429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4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447800" y="7150100"/>
            <a:ext cx="11341100" cy="4813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ivel de texto 1…"/>
          <p:cNvSpPr txBox="1">
            <a:spLocks noGrp="1"/>
          </p:cNvSpPr>
          <p:nvPr>
            <p:ph type="body" idx="1"/>
          </p:nvPr>
        </p:nvSpPr>
        <p:spPr>
          <a:xfrm>
            <a:off x="2387600" y="4330700"/>
            <a:ext cx="19621500" cy="7899400"/>
          </a:xfrm>
          <a:prstGeom prst="rect">
            <a:avLst/>
          </a:prstGeom>
        </p:spPr>
        <p:txBody>
          <a:bodyPr/>
          <a:lstStyle>
            <a:lvl1pPr marL="584200" indent="-584200">
              <a:spcBef>
                <a:spcPts val="3900"/>
              </a:spcBef>
              <a:buBlip>
                <a:blip r:embed="rId3"/>
              </a:buBlip>
              <a:defRPr sz="5000"/>
            </a:lvl1pPr>
            <a:lvl2pPr marL="1168400" indent="-584200">
              <a:spcBef>
                <a:spcPts val="3900"/>
              </a:spcBef>
              <a:buBlip>
                <a:blip r:embed="rId3"/>
              </a:buBlip>
              <a:defRPr sz="5000"/>
            </a:lvl2pPr>
            <a:lvl3pPr marL="1752600" indent="-584200">
              <a:spcBef>
                <a:spcPts val="3900"/>
              </a:spcBef>
              <a:buBlip>
                <a:blip r:embed="rId3"/>
              </a:buBlip>
              <a:defRPr sz="5000"/>
            </a:lvl3pPr>
            <a:lvl4pPr marL="2336800" indent="-584200">
              <a:spcBef>
                <a:spcPts val="3900"/>
              </a:spcBef>
              <a:buBlip>
                <a:blip r:embed="rId3"/>
              </a:buBlip>
              <a:defRPr sz="5000"/>
            </a:lvl4pPr>
            <a:lvl5pPr marL="2921000" indent="-584200">
              <a:spcBef>
                <a:spcPts val="3900"/>
              </a:spcBef>
              <a:buBlip>
                <a:blip r:embed="rId3"/>
              </a:buBlip>
              <a:defRPr sz="5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n"/>
          <p:cNvSpPr>
            <a:spLocks noGrp="1"/>
          </p:cNvSpPr>
          <p:nvPr>
            <p:ph type="pic" sz="half" idx="13"/>
          </p:nvPr>
        </p:nvSpPr>
        <p:spPr>
          <a:xfrm>
            <a:off x="12331700" y="4673600"/>
            <a:ext cx="10742482" cy="756628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2387600" y="4330700"/>
            <a:ext cx="9855200" cy="7899400"/>
          </a:xfrm>
          <a:prstGeom prst="rect">
            <a:avLst/>
          </a:prstGeom>
        </p:spPr>
        <p:txBody>
          <a:bodyPr/>
          <a:lstStyle>
            <a:lvl1pPr marL="584200" indent="-584200">
              <a:spcBef>
                <a:spcPts val="3900"/>
              </a:spcBef>
              <a:buBlip>
                <a:blip r:embed="rId3"/>
              </a:buBlip>
              <a:defRPr sz="5000"/>
            </a:lvl1pPr>
            <a:lvl2pPr marL="1168400" indent="-584200">
              <a:spcBef>
                <a:spcPts val="3900"/>
              </a:spcBef>
              <a:buBlip>
                <a:blip r:embed="rId3"/>
              </a:buBlip>
              <a:defRPr sz="5000"/>
            </a:lvl2pPr>
            <a:lvl3pPr marL="1752600" indent="-584200">
              <a:spcBef>
                <a:spcPts val="3900"/>
              </a:spcBef>
              <a:buBlip>
                <a:blip r:embed="rId3"/>
              </a:buBlip>
              <a:defRPr sz="5000"/>
            </a:lvl3pPr>
            <a:lvl4pPr marL="2336800" indent="-584200">
              <a:spcBef>
                <a:spcPts val="3900"/>
              </a:spcBef>
              <a:buBlip>
                <a:blip r:embed="rId3"/>
              </a:buBlip>
              <a:defRPr sz="5000"/>
            </a:lvl4pPr>
            <a:lvl5pPr marL="2921000" indent="-584200">
              <a:spcBef>
                <a:spcPts val="3900"/>
              </a:spcBef>
              <a:buBlip>
                <a:blip r:embed="rId3"/>
              </a:buBlip>
              <a:defRPr sz="5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n"/>
          <p:cNvSpPr>
            <a:spLocks noGrp="1"/>
          </p:cNvSpPr>
          <p:nvPr>
            <p:ph type="pic" sz="half" idx="13"/>
          </p:nvPr>
        </p:nvSpPr>
        <p:spPr>
          <a:xfrm>
            <a:off x="12494232" y="6705600"/>
            <a:ext cx="10404086" cy="692476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sz="half" idx="14"/>
          </p:nvPr>
        </p:nvSpPr>
        <p:spPr>
          <a:xfrm>
            <a:off x="11289407" y="1189547"/>
            <a:ext cx="11582401" cy="815786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n"/>
          <p:cNvSpPr>
            <a:spLocks noGrp="1"/>
          </p:cNvSpPr>
          <p:nvPr>
            <p:ph type="pic" idx="15"/>
          </p:nvPr>
        </p:nvSpPr>
        <p:spPr>
          <a:xfrm>
            <a:off x="1651000" y="-1193800"/>
            <a:ext cx="10502900" cy="1611052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>
            <a:spLocks noGrp="1"/>
          </p:cNvSpPr>
          <p:nvPr>
            <p:ph type="body" idx="1"/>
          </p:nvPr>
        </p:nvSpPr>
        <p:spPr>
          <a:xfrm>
            <a:off x="2387600" y="1295400"/>
            <a:ext cx="19621500" cy="1112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1193800"/>
            <a:ext cx="1962150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5150" y="132334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 b="1" i="0">
                <a:solidFill>
                  <a:srgbClr val="F3F1DF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9pPr>
    </p:titleStyle>
    <p:bodyStyle>
      <a:lvl1pPr marL="6731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1pPr>
      <a:lvl2pPr marL="13462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2pPr>
      <a:lvl3pPr marL="20193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3pPr>
      <a:lvl4pPr marL="26924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4pPr>
      <a:lvl5pPr marL="33655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5pPr>
      <a:lvl6pPr marL="40386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6pPr>
      <a:lvl7pPr marL="47117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7pPr>
      <a:lvl8pPr marL="53848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8pPr>
      <a:lvl9pPr marL="60579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3cU-AtWha8" TargetMode="External"/><Relationship Id="rId2" Type="http://schemas.openxmlformats.org/officeDocument/2006/relationships/hyperlink" Target="https://www.youtube.com/watch?v=5OqF-SUYJGY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create.kahoot.it/share/overweigth-past-and-future/930186f9-3345-4d5f-8c17-9b895c3034f6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ordwall.net/es/resource/2951630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ordwall.net/play/2951/630/408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684877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2018-07-04-3060QG7580.jpg" descr="2018-07-04-3060QG7580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2286000" y="917838"/>
            <a:ext cx="19812001" cy="8928101"/>
          </a:xfrm>
          <a:prstGeom prst="rect">
            <a:avLst/>
          </a:prstGeom>
        </p:spPr>
      </p:pic>
      <p:sp>
        <p:nvSpPr>
          <p:cNvPr id="121" name="OVERWEIGH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92479">
              <a:defRPr sz="10175">
                <a:effectLst>
                  <a:outerShdw blurRad="24384" dist="24384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OVERWEIGHT</a:t>
            </a:r>
          </a:p>
        </p:txBody>
      </p:sp>
      <p:sp>
        <p:nvSpPr>
          <p:cNvPr id="122" name="PAST  and  FUTUR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PAST  and  FUTURE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A RECENT RESEAR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RECENT RESEARCH</a:t>
            </a:r>
          </a:p>
        </p:txBody>
      </p:sp>
      <p:sp>
        <p:nvSpPr>
          <p:cNvPr id="145" name="“Adolescence, sedentary lifestyle and overweight: analysis according to variables…"/>
          <p:cNvSpPr txBox="1">
            <a:spLocks noGrp="1"/>
          </p:cNvSpPr>
          <p:nvPr>
            <p:ph type="body" sz="quarter" idx="1"/>
          </p:nvPr>
        </p:nvSpPr>
        <p:spPr>
          <a:xfrm>
            <a:off x="2387600" y="4330700"/>
            <a:ext cx="7553009" cy="78994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algn="just" defTabSz="718184">
              <a:spcBef>
                <a:spcPts val="0"/>
              </a:spcBef>
              <a:buSzTx/>
              <a:buNone/>
              <a:defRPr sz="4350" b="1">
                <a:solidFill>
                  <a:srgbClr val="586770"/>
                </a:solidFill>
                <a:effectLst>
                  <a:outerShdw blurRad="22098" dist="11049" dir="5400000" rotWithShape="0">
                    <a:srgbClr val="FFFFFF"/>
                  </a:outerShdw>
                </a:effectLst>
              </a:defRPr>
            </a:pPr>
            <a:r>
              <a:t>“Adolescence, sedentary lifestyle and overweight: analysis according to variables</a:t>
            </a:r>
          </a:p>
          <a:p>
            <a:pPr marL="0" indent="0" algn="just" defTabSz="718184">
              <a:spcBef>
                <a:spcPts val="0"/>
              </a:spcBef>
              <a:buSzTx/>
              <a:buNone/>
              <a:defRPr sz="4350" b="1">
                <a:solidFill>
                  <a:srgbClr val="586770"/>
                </a:solidFill>
                <a:effectLst>
                  <a:outerShdw blurRad="22098" dist="11049" dir="5400000" rotWithShape="0">
                    <a:srgbClr val="FFFFFF"/>
                  </a:outerShdw>
                </a:effectLst>
              </a:defRPr>
            </a:pPr>
            <a:r>
              <a:t>socio-personal of the parents and the type of sport practiced by the children”.</a:t>
            </a:r>
          </a:p>
          <a:p>
            <a:pPr marL="0" indent="0" defTabSz="718184">
              <a:spcBef>
                <a:spcPts val="0"/>
              </a:spcBef>
              <a:buSzTx/>
              <a:buNone/>
              <a:defRPr sz="4350">
                <a:effectLst>
                  <a:outerShdw blurRad="22098" dist="11049" dir="5400000" rotWithShape="0">
                    <a:srgbClr val="FFFFFF"/>
                  </a:outerShdw>
                </a:effectLst>
              </a:defRPr>
            </a:pPr>
            <a:endParaRPr/>
          </a:p>
          <a:p>
            <a:pPr marL="0" indent="0" algn="ctr" defTabSz="718184">
              <a:spcBef>
                <a:spcPts val="0"/>
              </a:spcBef>
              <a:buSzTx/>
              <a:buNone/>
              <a:defRPr sz="4350">
                <a:effectLst>
                  <a:outerShdw blurRad="22098" dist="11049" dir="5400000" rotWithShape="0">
                    <a:srgbClr val="FFFFFF"/>
                  </a:outerShdw>
                </a:effectLst>
              </a:defRPr>
            </a:pPr>
            <a:r>
              <a:t>UNIVERSITY OF BALEARIC ISLANDS</a:t>
            </a:r>
          </a:p>
        </p:txBody>
      </p:sp>
      <p:pic>
        <p:nvPicPr>
          <p:cNvPr id="146" name="Captura de pantalla 2020-06-15 a las 10.07.49.png" descr="Captura de pantalla 2020-06-15 a las 10.07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112" y="4386007"/>
            <a:ext cx="12637442" cy="7192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Captura de pantalla 2020-06-15 a las 10.14.48.png"/>
          <p:cNvGrpSpPr/>
          <p:nvPr/>
        </p:nvGrpSpPr>
        <p:grpSpPr>
          <a:xfrm>
            <a:off x="2793753" y="1983008"/>
            <a:ext cx="18462460" cy="9597584"/>
            <a:chOff x="0" y="0"/>
            <a:chExt cx="18462459" cy="9597582"/>
          </a:xfrm>
        </p:grpSpPr>
        <p:pic>
          <p:nvPicPr>
            <p:cNvPr id="149" name="Captura de pantalla 2020-06-15 a las 10.14.48.png" descr="Captura de pantalla 2020-06-15 a las 10.14.4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300" y="241300"/>
              <a:ext cx="17979860" cy="91149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" name="Captura de pantalla 2020-06-15 a las 10.14.48.png" descr="Captura de pantalla 2020-06-15 a las 10.14.48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462460" cy="959758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Obesity in last 30 years in Spai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35634">
              <a:defRPr sz="7237">
                <a:solidFill>
                  <a:schemeClr val="accent4">
                    <a:hueOff val="-226584"/>
                    <a:satOff val="22365"/>
                    <a:lumOff val="-29538"/>
                  </a:schemeClr>
                </a:solidFill>
                <a:effectLst>
                  <a:outerShdw blurRad="9779" dist="9779" dir="162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Obesity in last 30 years in Spain </a:t>
            </a:r>
          </a:p>
          <a:p>
            <a:pPr defTabSz="635634">
              <a:defRPr sz="7237">
                <a:solidFill>
                  <a:schemeClr val="accent4">
                    <a:hueOff val="-226584"/>
                    <a:satOff val="22365"/>
                    <a:lumOff val="-29538"/>
                  </a:schemeClr>
                </a:solidFill>
                <a:effectLst>
                  <a:outerShdw blurRad="9779" dist="9779" dir="162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(people under 25)</a:t>
            </a:r>
          </a:p>
        </p:txBody>
      </p:sp>
      <p:graphicFrame>
        <p:nvGraphicFramePr>
          <p:cNvPr id="153" name="Gráfica de columnas 3D"/>
          <p:cNvGraphicFramePr/>
          <p:nvPr/>
        </p:nvGraphicFramePr>
        <p:xfrm>
          <a:off x="1712197" y="4430785"/>
          <a:ext cx="16505171" cy="713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Rectángulo"/>
          <p:cNvSpPr/>
          <p:nvPr/>
        </p:nvSpPr>
        <p:spPr>
          <a:xfrm>
            <a:off x="16870680" y="4914900"/>
            <a:ext cx="578358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i="0" dirty="0"/>
              <a:t>We can affirm that obesity in last 30 years in Spain has </a:t>
            </a:r>
            <a:r>
              <a:rPr lang="es-ES" sz="6600" b="1" i="0" u="sng" dirty="0" err="1"/>
              <a:t>quadrupled</a:t>
            </a:r>
            <a:endParaRPr lang="es-ES" sz="6600" u="sng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https://www.youtube.com/watch?v=5OqF-SUYJ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9125">
              <a:defRPr sz="7050" u="sng">
                <a:effectLst>
                  <a:outerShdw blurRad="9525" dist="9525" dir="16200000" rotWithShape="0">
                    <a:srgbClr val="000000">
                      <a:alpha val="50000"/>
                    </a:srgbClr>
                  </a:outerShdw>
                </a:effectLst>
                <a:hlinkClick r:id="rId2"/>
              </a:defRPr>
            </a:lvl1pPr>
          </a:lstStyle>
          <a:p>
            <a:pPr>
              <a:defRPr u="none"/>
            </a:pPr>
            <a:endParaRPr u="sng" dirty="0">
              <a:hlinkClick r:id="rId2"/>
            </a:endParaRPr>
          </a:p>
        </p:txBody>
      </p:sp>
      <p:pic>
        <p:nvPicPr>
          <p:cNvPr id="6145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4218" y="1423482"/>
            <a:ext cx="20692261" cy="898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CuadroTexto"/>
          <p:cNvSpPr txBox="1"/>
          <p:nvPr/>
        </p:nvSpPr>
        <p:spPr>
          <a:xfrm>
            <a:off x="7224622" y="10806545"/>
            <a:ext cx="8667436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s-ES" dirty="0">
                <a:hlinkClick r:id="rId3"/>
              </a:rPr>
              <a:t>https://youtu.be/g3cU-AtWha8</a:t>
            </a:r>
            <a:endParaRPr kumimoji="0" lang="es-ES" sz="5600" b="0" i="1" u="none" strike="noStrike" cap="none" spc="0" normalizeH="0" baseline="0" dirty="0">
              <a:ln>
                <a:noFill/>
              </a:ln>
              <a:solidFill>
                <a:srgbClr val="86837F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uFillTx/>
              <a:latin typeface="+mn-lt"/>
              <a:ea typeface="+mn-ea"/>
              <a:cs typeface="+mn-cs"/>
              <a:sym typeface="Hoefler Text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What are the governments and food industry doing????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are the governments and food industry doing????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aptura de pantalla 2020-06-16 a las 9.04.00.png" descr="Captura de pantalla 2020-06-16 a las 9.04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914" y="1761559"/>
            <a:ext cx="8762253" cy="7583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spain letras.jpg" descr="spain letra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590316">
            <a:off x="2911378" y="1615440"/>
            <a:ext cx="7219466" cy="2526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Captura de pantalla 2020-06-16 a las 9.03.21.png" descr="Captura de pantalla 2020-06-16 a las 9.03.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840" y="4809979"/>
            <a:ext cx="7850630" cy="1524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Captura de pantalla 2020-06-16 a las 9.07.19.png" descr="Captura de pantalla 2020-06-16 a las 9.07.1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003" y="6992640"/>
            <a:ext cx="8554305" cy="4424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C00AE6-C99A-524C-B2BC-63EC3D4ED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52" y="9842500"/>
            <a:ext cx="11396512" cy="211194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LET’S PLAY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LET’S PLAY </a:t>
            </a:r>
          </a:p>
          <a:p>
            <a:r>
              <a:rPr lang="es-ES" dirty="0"/>
              <a:t>SOME</a:t>
            </a:r>
            <a:r>
              <a:rPr dirty="0"/>
              <a:t> GAME</a:t>
            </a:r>
            <a:r>
              <a:rPr lang="es-ES" dirty="0"/>
              <a:t>S</a:t>
            </a:r>
            <a:r>
              <a:rPr dirty="0"/>
              <a:t>!!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21840" y="937260"/>
            <a:ext cx="19621500" cy="3111500"/>
          </a:xfrm>
        </p:spPr>
        <p:txBody>
          <a:bodyPr/>
          <a:lstStyle/>
          <a:p>
            <a:r>
              <a:rPr lang="es-ES" b="1" dirty="0" err="1">
                <a:solidFill>
                  <a:srgbClr val="000000"/>
                </a:solidFill>
              </a:rPr>
              <a:t>Let’s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see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how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much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you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have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learnt</a:t>
            </a:r>
            <a:r>
              <a:rPr lang="es-ES" b="1" dirty="0">
                <a:solidFill>
                  <a:srgbClr val="000000"/>
                </a:solidFill>
              </a:rPr>
              <a:t>! </a:t>
            </a:r>
          </a:p>
        </p:txBody>
      </p:sp>
      <p:pic>
        <p:nvPicPr>
          <p:cNvPr id="337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4692" y="6086474"/>
            <a:ext cx="18369463" cy="292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2400300" y="4343400"/>
            <a:ext cx="19874031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es-ES" sz="5600" b="0" i="1" u="none" strike="noStrike" cap="none" spc="0" normalizeH="0" baseline="0" dirty="0" err="1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Write</a:t>
            </a:r>
            <a:r>
              <a:rPr kumimoji="0" lang="es-ES" sz="5600" b="0" i="1" u="none" strike="noStrike" cap="none" spc="0" normalizeH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 in </a:t>
            </a:r>
            <a:r>
              <a:rPr kumimoji="0" lang="es-ES" sz="5600" b="0" i="1" u="none" strike="noStrike" cap="none" spc="0" normalizeH="0" dirty="0" err="1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your</a:t>
            </a:r>
            <a:r>
              <a:rPr kumimoji="0" lang="es-ES" sz="5600" b="0" i="1" u="none" strike="noStrike" cap="none" spc="0" normalizeH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 </a:t>
            </a:r>
            <a:r>
              <a:rPr kumimoji="0" lang="es-ES" sz="5600" b="0" i="1" u="none" strike="noStrike" cap="none" spc="0" normalizeH="0" dirty="0" err="1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electronic</a:t>
            </a:r>
            <a:r>
              <a:rPr kumimoji="0" lang="es-ES" sz="5600" b="0" i="1" u="none" strike="noStrike" cap="none" spc="0" normalizeH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 </a:t>
            </a:r>
            <a:r>
              <a:rPr kumimoji="0" lang="es-ES" sz="5600" b="0" i="1" u="none" strike="noStrike" cap="none" spc="0" normalizeH="0" dirty="0" err="1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device</a:t>
            </a:r>
            <a:r>
              <a:rPr kumimoji="0" lang="es-ES" sz="5600" b="0" i="1" u="none" strike="noStrike" cap="none" spc="0" normalizeH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Play </a:t>
            </a:r>
            <a:r>
              <a:rPr kumimoji="0" lang="es-ES" sz="5600" b="0" i="1" u="none" strike="noStrike" cap="none" spc="0" normalizeH="0" dirty="0" err="1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Wingdings" pitchFamily="2" charset="2"/>
              </a:rPr>
              <a:t>Kahoot</a:t>
            </a:r>
            <a:r>
              <a:rPr kumimoji="0" lang="es-ES" sz="5600" b="0" i="1" u="none" strike="noStrike" cap="none" spc="0" normalizeH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Wingdings" pitchFamily="2" charset="2"/>
              </a:rPr>
              <a:t> - </a:t>
            </a:r>
            <a:r>
              <a:rPr kumimoji="0" lang="es-ES" sz="5600" b="0" i="1" u="none" strike="noStrike" cap="none" spc="0" normalizeH="0" dirty="0" err="1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Wingdings" pitchFamily="2" charset="2"/>
              </a:rPr>
              <a:t>enter</a:t>
            </a:r>
            <a:r>
              <a:rPr kumimoji="0" lang="es-ES" sz="5600" b="0" i="1" u="none" strike="noStrike" cap="none" spc="0" normalizeH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s-ES" sz="5600" b="0" i="1" u="none" strike="noStrike" cap="none" spc="0" normalizeH="0" dirty="0" err="1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Wingdings" pitchFamily="2" charset="2"/>
              </a:rPr>
              <a:t>game</a:t>
            </a:r>
            <a:r>
              <a:rPr kumimoji="0" lang="es-ES" sz="5600" b="0" i="1" u="none" strike="noStrike" cap="none" spc="0" normalizeH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Wingdings" pitchFamily="2" charset="2"/>
              </a:rPr>
              <a:t> pin</a:t>
            </a:r>
            <a:endParaRPr kumimoji="0" lang="es-ES" sz="5600" b="0" i="1" u="none" strike="noStrike" cap="none" spc="0" normalizeH="0" baseline="0" dirty="0">
              <a:ln>
                <a:noFill/>
              </a:ln>
              <a:solidFill>
                <a:srgbClr val="86837F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uFillTx/>
              <a:latin typeface="+mn-lt"/>
              <a:ea typeface="+mn-ea"/>
              <a:cs typeface="+mn-cs"/>
              <a:sym typeface="Hoefler Text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7600" y="1348740"/>
            <a:ext cx="19621500" cy="3111500"/>
          </a:xfrm>
        </p:spPr>
        <p:txBody>
          <a:bodyPr/>
          <a:lstStyle/>
          <a:p>
            <a:r>
              <a:rPr lang="es-ES" dirty="0" err="1"/>
              <a:t>Change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lifestyle</a:t>
            </a:r>
            <a:r>
              <a:rPr lang="es-ES" dirty="0"/>
              <a:t> </a:t>
            </a:r>
            <a:r>
              <a:rPr lang="es-ES" dirty="0" err="1"/>
              <a:t>just</a:t>
            </a:r>
            <a:r>
              <a:rPr lang="es-ES" dirty="0"/>
              <a:t> </a:t>
            </a:r>
            <a:r>
              <a:rPr lang="es-ES" dirty="0" err="1"/>
              <a:t>depends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… </a:t>
            </a:r>
          </a:p>
        </p:txBody>
      </p:sp>
      <p:sp>
        <p:nvSpPr>
          <p:cNvPr id="3" name="You have to hit ONLY the junk food!!"/>
          <p:cNvSpPr txBox="1">
            <a:spLocks/>
          </p:cNvSpPr>
          <p:nvPr/>
        </p:nvSpPr>
        <p:spPr>
          <a:xfrm>
            <a:off x="2387600" y="4655820"/>
            <a:ext cx="17475200" cy="1981200"/>
          </a:xfrm>
          <a:prstGeom prst="rect">
            <a:avLst/>
          </a:prstGeom>
        </p:spPr>
        <p:txBody>
          <a:bodyPr/>
          <a:lstStyle/>
          <a:p>
            <a:pPr marL="673100" marR="0" lvl="0" indent="-673100" defTabSz="825500" rtl="0" eaLnBrk="1" fontAlgn="auto" latinLnBrk="0" hangingPunct="1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50000"/>
              <a:tabLst/>
              <a:defRPr/>
            </a:pPr>
            <a:r>
              <a:rPr lang="en-US" sz="58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Hit</a:t>
            </a:r>
            <a:r>
              <a:rPr kumimoji="0" lang="en-US" sz="5800" b="0" i="1" u="none" strike="noStrike" kern="0" cap="none" spc="0" normalizeH="0" baseline="0" noProof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 the </a:t>
            </a:r>
            <a:r>
              <a:rPr kumimoji="0" lang="en-US" sz="58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junk food</a:t>
            </a:r>
            <a:r>
              <a:rPr kumimoji="0" lang="en-US" sz="5800" b="0" i="1" u="none" strike="noStrike" kern="0" cap="none" spc="0" normalizeH="0" baseline="0" noProof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Hoefler Text"/>
              </a:rPr>
              <a:t>!!</a:t>
            </a:r>
          </a:p>
          <a:p>
            <a:pPr marL="673100" marR="0" lvl="0" indent="-673100" defTabSz="825500" rtl="0" eaLnBrk="1" fontAlgn="auto" latinLnBrk="0" hangingPunct="1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Tx/>
              <a:buSzPct val="50000"/>
              <a:tabLst/>
              <a:defRPr/>
            </a:pPr>
            <a:endParaRPr kumimoji="0" lang="en-US" sz="5800" b="0" i="1" u="none" strike="noStrike" kern="0" cap="none" spc="0" normalizeH="0" baseline="0" noProof="0" dirty="0">
              <a:ln>
                <a:noFill/>
              </a:ln>
              <a:solidFill>
                <a:srgbClr val="86837F">
                  <a:alpha val="80000"/>
                </a:srgbClr>
              </a:solidFill>
              <a:effectLst>
                <a:outerShdw blurRad="25400" dist="12700" dir="5400000" rotWithShape="0">
                  <a:srgbClr val="FFFFFF"/>
                </a:outerShdw>
              </a:effectLst>
              <a:uLnTx/>
              <a:uFillTx/>
              <a:latin typeface="+mn-lt"/>
              <a:ea typeface="+mn-ea"/>
              <a:cs typeface="+mn-cs"/>
              <a:sym typeface="Hoefler Text"/>
            </a:endParaRPr>
          </a:p>
        </p:txBody>
      </p:sp>
      <p:pic>
        <p:nvPicPr>
          <p:cNvPr id="3481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1883" y="6141720"/>
            <a:ext cx="8217217" cy="478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Rectángulo"/>
          <p:cNvSpPr/>
          <p:nvPr/>
        </p:nvSpPr>
        <p:spPr>
          <a:xfrm>
            <a:off x="5100637" y="10929601"/>
            <a:ext cx="14432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4"/>
              </a:rPr>
              <a:t>https://</a:t>
            </a:r>
            <a:r>
              <a:rPr lang="es-ES" dirty="0" err="1">
                <a:hlinkClick r:id="rId4"/>
              </a:rPr>
              <a:t>wordwall.net</a:t>
            </a:r>
            <a:r>
              <a:rPr lang="es-ES" dirty="0">
                <a:hlinkClick r:id="rId4"/>
              </a:rPr>
              <a:t>/</a:t>
            </a:r>
            <a:r>
              <a:rPr lang="es-ES" dirty="0" err="1">
                <a:hlinkClick r:id="rId4"/>
              </a:rPr>
              <a:t>play</a:t>
            </a:r>
            <a:r>
              <a:rPr lang="es-ES" dirty="0">
                <a:hlinkClick r:id="rId4"/>
              </a:rPr>
              <a:t>/2951/630/408</a:t>
            </a:r>
            <a:endParaRPr lang="es-ES"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ONCLUSION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CONCLUSIONS</a:t>
            </a:r>
          </a:p>
        </p:txBody>
      </p:sp>
      <p:sp>
        <p:nvSpPr>
          <p:cNvPr id="171" name="What have you learned?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r>
              <a:t>What have you learned?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789381" y="471055"/>
            <a:ext cx="17475200" cy="1638300"/>
          </a:xfrm>
        </p:spPr>
        <p:txBody>
          <a:bodyPr>
            <a:normAutofit fontScale="90000"/>
          </a:bodyPr>
          <a:lstStyle/>
          <a:p>
            <a:r>
              <a:rPr lang="es-ES" dirty="0"/>
              <a:t>Are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healthy</a:t>
            </a:r>
            <a:r>
              <a:rPr lang="es-ES" dirty="0"/>
              <a:t>? 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"/>
          </p:nvPr>
        </p:nvSpPr>
        <p:spPr>
          <a:xfrm>
            <a:off x="14020800" y="9254835"/>
            <a:ext cx="8007927" cy="260465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How many hours do you sleep every night? </a:t>
            </a:r>
          </a:p>
          <a:p>
            <a:r>
              <a:rPr lang="en-GB" dirty="0"/>
              <a:t>I </a:t>
            </a:r>
            <a:r>
              <a:rPr lang="en-GB" dirty="0">
                <a:solidFill>
                  <a:srgbClr val="FF0000"/>
                </a:solidFill>
              </a:rPr>
              <a:t>usually</a:t>
            </a:r>
            <a:r>
              <a:rPr lang="en-GB" dirty="0"/>
              <a:t> sleep 8 hours </a:t>
            </a:r>
          </a:p>
        </p:txBody>
      </p:sp>
      <p:pic>
        <p:nvPicPr>
          <p:cNvPr id="32772" name="Picture 4" descr="Blog de los Terceros: ADVERBS OF FREQUENC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62835" y="2488608"/>
            <a:ext cx="8109238" cy="6088285"/>
          </a:xfrm>
          <a:prstGeom prst="rect">
            <a:avLst/>
          </a:prstGeom>
          <a:noFill/>
        </p:spPr>
      </p:pic>
      <p:pic>
        <p:nvPicPr>
          <p:cNvPr id="32773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3745" y="3765534"/>
            <a:ext cx="10067637" cy="824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3 Marcador de texto"/>
          <p:cNvSpPr txBox="1">
            <a:spLocks/>
          </p:cNvSpPr>
          <p:nvPr/>
        </p:nvSpPr>
        <p:spPr>
          <a:xfrm>
            <a:off x="3274292" y="2488608"/>
            <a:ext cx="8007927" cy="127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marL="0" marR="0" lvl="0" indent="0" algn="ctr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Hoefler Text"/>
              </a:rPr>
              <a:t>Random</a:t>
            </a:r>
            <a:r>
              <a:rPr kumimoji="0" lang="en-GB" sz="5400" b="1" i="0" u="none" strike="noStrike" kern="0" cap="none" spc="0" normalizeH="0" noProof="0" dirty="0">
                <a:ln>
                  <a:noFill/>
                </a:ln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Hoefler Text"/>
              </a:rPr>
              <a:t> Wheel </a:t>
            </a: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rgbClr val="C8AF7B"/>
              </a:solidFill>
              <a:effectLst>
                <a:outerShdw blurRad="25400" dist="12700" dir="16200000" rotWithShape="0">
                  <a:srgbClr val="000000">
                    <a:alpha val="4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  <a:sym typeface="Hoefler Text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What did your GRAND’S play?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did your GRAND’S </a:t>
            </a:r>
            <a:r>
              <a:rPr dirty="0">
                <a:solidFill>
                  <a:srgbClr val="F4F45E"/>
                </a:solidFill>
              </a:rPr>
              <a:t>play</a:t>
            </a:r>
            <a:r>
              <a:rPr dirty="0"/>
              <a:t>?</a:t>
            </a:r>
          </a:p>
        </p:txBody>
      </p:sp>
      <p:sp>
        <p:nvSpPr>
          <p:cNvPr id="125" name="Every country explain the results of the research."/>
          <p:cNvSpPr txBox="1">
            <a:spLocks noGrp="1"/>
          </p:cNvSpPr>
          <p:nvPr>
            <p:ph type="subTitle" sz="quarter" idx="1"/>
          </p:nvPr>
        </p:nvSpPr>
        <p:spPr>
          <a:xfrm>
            <a:off x="3064047" y="10491771"/>
            <a:ext cx="17475201" cy="1981201"/>
          </a:xfrm>
          <a:prstGeom prst="rect">
            <a:avLst/>
          </a:prstGeom>
        </p:spPr>
        <p:txBody>
          <a:bodyPr/>
          <a:lstStyle/>
          <a:p>
            <a:r>
              <a:t>Every country explain the results of the research.</a:t>
            </a:r>
          </a:p>
        </p:txBody>
      </p:sp>
      <p:pic>
        <p:nvPicPr>
          <p:cNvPr id="126" name="8-simples-y-divertidos-videojuegos-para-iniciar-a-los-adultos-mayores.jpg" descr="8-simples-y-divertidos-videojuegos-para-iniciar-a-los-adultos-mayores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109" y="6018946"/>
            <a:ext cx="7239001" cy="43053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983345" y="942109"/>
            <a:ext cx="17475200" cy="1638300"/>
          </a:xfrm>
        </p:spPr>
        <p:txBody>
          <a:bodyPr>
            <a:normAutofit fontScale="90000"/>
          </a:bodyPr>
          <a:lstStyle/>
          <a:p>
            <a:r>
              <a:rPr lang="es-ES" dirty="0"/>
              <a:t>GAMES. </a:t>
            </a:r>
            <a:r>
              <a:rPr lang="es-ES" dirty="0" err="1"/>
              <a:t>Spot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difference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"/>
          </p:nvPr>
        </p:nvSpPr>
        <p:spPr>
          <a:xfrm>
            <a:off x="2262909" y="2857498"/>
            <a:ext cx="8793018" cy="914400"/>
          </a:xfrm>
        </p:spPr>
        <p:txBody>
          <a:bodyPr>
            <a:normAutofit lnSpcReduction="10000"/>
          </a:bodyPr>
          <a:lstStyle/>
          <a:p>
            <a:r>
              <a:rPr lang="es-ES" dirty="0"/>
              <a:t>BEFORE</a:t>
            </a:r>
          </a:p>
        </p:txBody>
      </p:sp>
      <p:pic>
        <p:nvPicPr>
          <p:cNvPr id="1026" name="Picture 2" descr="El juego: interrogantes para pensar: ¿LOS NIÑOS DE HOY, JUEGAN A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80831">
            <a:off x="1568736" y="4287507"/>
            <a:ext cx="9696450" cy="6648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57209">
            <a:off x="12635344" y="4418711"/>
            <a:ext cx="9122061" cy="6719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3 Marcador de texto"/>
          <p:cNvSpPr txBox="1">
            <a:spLocks/>
          </p:cNvSpPr>
          <p:nvPr/>
        </p:nvSpPr>
        <p:spPr>
          <a:xfrm>
            <a:off x="12409633" y="3009898"/>
            <a:ext cx="8793018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lnSpcReduction="10000"/>
          </a:bodyPr>
          <a:lstStyle/>
          <a:p>
            <a:pPr marL="0" marR="0" lvl="0" indent="0" algn="ctr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600" dirty="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rPr>
              <a:t>NOW</a:t>
            </a:r>
            <a:endParaRPr kumimoji="0" lang="es-ES" sz="4600" b="0" i="1" u="none" strike="noStrike" kern="0" cap="none" spc="0" normalizeH="0" baseline="0" noProof="0" dirty="0">
              <a:ln>
                <a:noFill/>
              </a:ln>
              <a:solidFill>
                <a:srgbClr val="C8AF7B"/>
              </a:solidFill>
              <a:effectLst>
                <a:outerShdw blurRad="25400" dist="12700" dir="16200000" rotWithShape="0">
                  <a:srgbClr val="000000">
                    <a:alpha val="4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  <a:sym typeface="Hoefler Text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What did your GRAND’S…"/>
          <p:cNvSpPr txBox="1">
            <a:spLocks noGrp="1"/>
          </p:cNvSpPr>
          <p:nvPr>
            <p:ph type="ctrTitle"/>
          </p:nvPr>
        </p:nvSpPr>
        <p:spPr>
          <a:xfrm>
            <a:off x="3454400" y="2731977"/>
            <a:ext cx="17475200" cy="3962401"/>
          </a:xfrm>
          <a:prstGeom prst="rect">
            <a:avLst/>
          </a:prstGeom>
        </p:spPr>
        <p:txBody>
          <a:bodyPr/>
          <a:lstStyle/>
          <a:p>
            <a:r>
              <a:t>What did your GRAND’S </a:t>
            </a:r>
          </a:p>
          <a:p>
            <a:r>
              <a:rPr>
                <a:solidFill>
                  <a:srgbClr val="ECFA29"/>
                </a:solidFill>
              </a:rPr>
              <a:t>eat for lunch</a:t>
            </a:r>
            <a:r>
              <a:t>?</a:t>
            </a:r>
          </a:p>
        </p:txBody>
      </p:sp>
      <p:sp>
        <p:nvSpPr>
          <p:cNvPr id="129" name="Every country explain the results of the research.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Every country explain the results of the research.</a:t>
            </a:r>
          </a:p>
        </p:txBody>
      </p:sp>
      <p:pic>
        <p:nvPicPr>
          <p:cNvPr id="130" name="Captura de pantalla 2020-06-15 a las 9.36.33.png" descr="Captura de pantalla 2020-06-15 a las 9.36.33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427965" y="8888291"/>
            <a:ext cx="6043974" cy="41596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54400" y="997527"/>
            <a:ext cx="17475200" cy="1638300"/>
          </a:xfrm>
        </p:spPr>
        <p:txBody>
          <a:bodyPr>
            <a:normAutofit fontScale="90000"/>
          </a:bodyPr>
          <a:lstStyle/>
          <a:p>
            <a:r>
              <a:rPr lang="es-ES" dirty="0"/>
              <a:t>FOOD: </a:t>
            </a:r>
            <a:r>
              <a:rPr lang="es-ES" dirty="0" err="1"/>
              <a:t>Spot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difference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"/>
          </p:nvPr>
        </p:nvSpPr>
        <p:spPr>
          <a:xfrm>
            <a:off x="2124364" y="3075709"/>
            <a:ext cx="8072581" cy="914400"/>
          </a:xfrm>
        </p:spPr>
        <p:txBody>
          <a:bodyPr>
            <a:normAutofit lnSpcReduction="10000"/>
          </a:bodyPr>
          <a:lstStyle/>
          <a:p>
            <a:r>
              <a:rPr lang="es-ES" dirty="0"/>
              <a:t>BEFORE</a:t>
            </a:r>
          </a:p>
        </p:txBody>
      </p:sp>
      <p:sp>
        <p:nvSpPr>
          <p:cNvPr id="5" name="3 Marcador de texto"/>
          <p:cNvSpPr txBox="1">
            <a:spLocks/>
          </p:cNvSpPr>
          <p:nvPr/>
        </p:nvSpPr>
        <p:spPr>
          <a:xfrm>
            <a:off x="13498946" y="3228109"/>
            <a:ext cx="8072581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lnSpcReduction="10000"/>
          </a:bodyPr>
          <a:lstStyle/>
          <a:p>
            <a:pPr marL="0" marR="0" lvl="0" indent="0" algn="ctr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1" u="none" strike="noStrike" kern="0" cap="none" spc="0" normalizeH="0" baseline="0" noProof="0" dirty="0">
                <a:ln>
                  <a:noFill/>
                </a:ln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Hoefler Text"/>
              </a:rPr>
              <a:t>NOW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64057">
            <a:off x="1356000" y="4458187"/>
            <a:ext cx="10016295" cy="6749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8" name="Picture 4" descr="Una dieta alta en grasas puede provocar ansiedad y depresió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8162">
            <a:off x="12384651" y="4570754"/>
            <a:ext cx="10509996" cy="66813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Do you know the rates…"/>
          <p:cNvSpPr txBox="1">
            <a:spLocks noGrp="1"/>
          </p:cNvSpPr>
          <p:nvPr>
            <p:ph type="title"/>
          </p:nvPr>
        </p:nvSpPr>
        <p:spPr>
          <a:xfrm>
            <a:off x="1447799" y="3708399"/>
            <a:ext cx="21488401" cy="34290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pPr>
            <a:r>
              <a:rPr dirty="0"/>
              <a:t>Do you know the rates </a:t>
            </a:r>
          </a:p>
          <a:p>
            <a:pPr>
              <a:defRPr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pPr>
            <a:r>
              <a:rPr dirty="0"/>
              <a:t>of obesity and overweight in Europe?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aptura de pantalla 2020-06-15 a las 9.29.36.png" descr="Captura de pantalla 2020-06-15 a las 9.29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38" y="1220006"/>
            <a:ext cx="20910324" cy="1127598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2 Elipse"/>
          <p:cNvSpPr/>
          <p:nvPr/>
        </p:nvSpPr>
        <p:spPr>
          <a:xfrm>
            <a:off x="2161309" y="8894618"/>
            <a:ext cx="2909455" cy="1096407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400" b="0" i="0" u="none" strike="noStrike" cap="none" spc="0" normalizeH="0" baseline="0">
              <a:ln>
                <a:noFill/>
              </a:ln>
              <a:solidFill>
                <a:srgbClr val="F3F1DF"/>
              </a:solidFill>
              <a:effectLst/>
              <a:uFillTx/>
              <a:latin typeface="+mn-lt"/>
              <a:ea typeface="+mn-ea"/>
              <a:cs typeface="+mn-cs"/>
              <a:sym typeface="Hoefler Text"/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2161309" y="11333018"/>
            <a:ext cx="14713527" cy="158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aptura de pantalla 2020-06-16 a las 8.46.17.png" descr="Captura de pantalla 2020-06-16 a las 8.46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216" y="1703713"/>
            <a:ext cx="8480623" cy="466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Captura de pantalla 2020-06-16 a las 9.09.06.png" descr="Captura de pantalla 2020-06-16 a las 9.09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989" y="3353729"/>
            <a:ext cx="7264401" cy="13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Línea"/>
          <p:cNvSpPr/>
          <p:nvPr/>
        </p:nvSpPr>
        <p:spPr>
          <a:xfrm>
            <a:off x="9050033" y="5212080"/>
            <a:ext cx="2137422" cy="1"/>
          </a:xfrm>
          <a:prstGeom prst="line">
            <a:avLst/>
          </a:prstGeom>
          <a:ln w="38100">
            <a:solidFill>
              <a:schemeClr val="accent1">
                <a:satOff val="-17010"/>
                <a:lumOff val="1436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400" i="0">
                <a:solidFill>
                  <a:srgbClr val="4B4B4B"/>
                </a:solidFill>
                <a:effectLst/>
              </a:defRPr>
            </a:pPr>
            <a:endParaRPr/>
          </a:p>
        </p:txBody>
      </p:sp>
      <p:sp>
        <p:nvSpPr>
          <p:cNvPr id="139" name="Línea"/>
          <p:cNvSpPr/>
          <p:nvPr/>
        </p:nvSpPr>
        <p:spPr>
          <a:xfrm>
            <a:off x="3686515" y="5920740"/>
            <a:ext cx="3082993" cy="1"/>
          </a:xfrm>
          <a:prstGeom prst="line">
            <a:avLst/>
          </a:prstGeom>
          <a:ln w="38100">
            <a:solidFill>
              <a:schemeClr val="accent1">
                <a:satOff val="-17010"/>
                <a:lumOff val="1436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400" i="0">
                <a:solidFill>
                  <a:srgbClr val="4B4B4B"/>
                </a:solidFill>
                <a:effectLst/>
              </a:defRPr>
            </a:pPr>
            <a:endParaRPr/>
          </a:p>
        </p:txBody>
      </p:sp>
      <p:grpSp>
        <p:nvGrpSpPr>
          <p:cNvPr id="142" name="Rectángulo"/>
          <p:cNvGrpSpPr/>
          <p:nvPr/>
        </p:nvGrpSpPr>
        <p:grpSpPr>
          <a:xfrm>
            <a:off x="5047195" y="3288370"/>
            <a:ext cx="1758845" cy="738459"/>
            <a:chOff x="0" y="0"/>
            <a:chExt cx="1834251" cy="738458"/>
          </a:xfrm>
        </p:grpSpPr>
        <p:sp>
          <p:nvSpPr>
            <p:cNvPr id="141" name="Rectángulo"/>
            <p:cNvSpPr/>
            <p:nvPr/>
          </p:nvSpPr>
          <p:spPr>
            <a:xfrm>
              <a:off x="38100" y="38100"/>
              <a:ext cx="1758052" cy="662259"/>
            </a:xfrm>
            <a:prstGeom prst="rect">
              <a:avLst/>
            </a:prstGeom>
            <a:solidFill>
              <a:srgbClr val="FFFFFF">
                <a:alpha val="22535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 i="0"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  <p:pic>
          <p:nvPicPr>
            <p:cNvPr id="140" name="Rectángulo Rectángulo" descr="Rectángulo Rectángulo"/>
            <p:cNvPicPr>
              <a:picLocks/>
            </p:cNvPicPr>
            <p:nvPr/>
          </p:nvPicPr>
          <p:blipFill>
            <a:blip r:embed="rId4">
              <a:alphaModFix amt="22535"/>
            </a:blip>
            <a:stretch>
              <a:fillRect/>
            </a:stretch>
          </p:blipFill>
          <p:spPr>
            <a:xfrm>
              <a:off x="0" y="0"/>
              <a:ext cx="1834252" cy="738459"/>
            </a:xfrm>
            <a:prstGeom prst="rect">
              <a:avLst/>
            </a:prstGeom>
            <a:effectLst/>
          </p:spPr>
        </p:pic>
      </p:grp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8039" y="7529513"/>
            <a:ext cx="8007800" cy="394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 descr="6 Obesity Myths Explaind By A Bariatric Surgeon - Breath And Beat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60295" y="5920741"/>
            <a:ext cx="5676900" cy="5172075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15060295" y="11092816"/>
            <a:ext cx="273472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600" b="0" i="1" u="none" strike="noStrike" cap="none" spc="0" normalizeH="0" baseline="0" dirty="0" err="1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Obesity</a:t>
            </a:r>
            <a:r>
              <a:rPr kumimoji="0" lang="es-ES" sz="5600" b="0" i="1" u="none" strike="noStrike" cap="none" spc="0" normalizeH="0" baseline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7795018" y="11092816"/>
            <a:ext cx="3932167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600" b="0" i="1" u="none" strike="noStrike" cap="none" spc="0" normalizeH="0" baseline="0" dirty="0" err="1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Overweight</a:t>
            </a:r>
            <a:r>
              <a:rPr kumimoji="0" lang="es-ES" sz="5600" b="0" i="1" u="none" strike="noStrike" cap="none" spc="0" normalizeH="0" baseline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 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oroccan">
  <a:themeElements>
    <a:clrScheme name="Moroccan">
      <a:dk1>
        <a:srgbClr val="073E86"/>
      </a:dk1>
      <a:lt1>
        <a:srgbClr val="86837F">
          <a:alpha val="80000"/>
        </a:srgbClr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>
              <a:satOff val="-17010"/>
              <a:lumOff val="1436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1" u="none" strike="noStrike" cap="none" spc="0" normalizeH="0" baseline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roccan">
  <a:themeElements>
    <a:clrScheme name="Moroccan">
      <a:dk1>
        <a:srgbClr val="000000"/>
      </a:dk1>
      <a:lt1>
        <a:srgbClr val="FFFFFF"/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>
              <a:satOff val="-17010"/>
              <a:lumOff val="1436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1" u="none" strike="noStrike" cap="none" spc="0" normalizeH="0" baseline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202</Words>
  <Application>Microsoft Office PowerPoint</Application>
  <PresentationFormat>Po meri</PresentationFormat>
  <Paragraphs>40</Paragraphs>
  <Slides>19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6" baseType="lpstr">
      <vt:lpstr>Avenir Next Regular</vt:lpstr>
      <vt:lpstr>Helvetica Neue</vt:lpstr>
      <vt:lpstr>Hoefler Text</vt:lpstr>
      <vt:lpstr>Menlo Regular</vt:lpstr>
      <vt:lpstr>Palatino</vt:lpstr>
      <vt:lpstr>Wingdings</vt:lpstr>
      <vt:lpstr>Moroccan</vt:lpstr>
      <vt:lpstr>OVERWEIGHT</vt:lpstr>
      <vt:lpstr>Are you healthy? </vt:lpstr>
      <vt:lpstr>What did your GRAND’S play?</vt:lpstr>
      <vt:lpstr>GAMES. Spot the difference</vt:lpstr>
      <vt:lpstr>What did your GRAND’S  eat for lunch?</vt:lpstr>
      <vt:lpstr>FOOD: Spot the difference</vt:lpstr>
      <vt:lpstr>Do you know the rates  of obesity and overweight in Europe?</vt:lpstr>
      <vt:lpstr>PowerPointova predstavitev</vt:lpstr>
      <vt:lpstr>PowerPointova predstavitev</vt:lpstr>
      <vt:lpstr>A RECENT RESEARCH</vt:lpstr>
      <vt:lpstr>PowerPointova predstavitev</vt:lpstr>
      <vt:lpstr>Obesity in last 30 years in Spain  (people under 25)</vt:lpstr>
      <vt:lpstr>PowerPointova predstavitev</vt:lpstr>
      <vt:lpstr>What are the governments and food industry doing????</vt:lpstr>
      <vt:lpstr>PowerPointova predstavitev</vt:lpstr>
      <vt:lpstr>LET’S PLAY  SOME GAMES!!</vt:lpstr>
      <vt:lpstr>Let’s see how much you have learnt! </vt:lpstr>
      <vt:lpstr>Change your lifestyle just depends on you… 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OVERWEIGHT</dc:title>
  <dc:creator>Paula y Vicky</dc:creator>
  <cp:lastModifiedBy>ESTER TROBEC</cp:lastModifiedBy>
  <cp:revision>24</cp:revision>
  <dcterms:modified xsi:type="dcterms:W3CDTF">2022-06-12T18:52:23Z</dcterms:modified>
</cp:coreProperties>
</file>